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6"/>
  </p:notesMasterIdLst>
  <p:handoutMasterIdLst>
    <p:handoutMasterId r:id="rId27"/>
  </p:handoutMasterIdLst>
  <p:sldIdLst>
    <p:sldId id="499" r:id="rId2"/>
    <p:sldId id="500" r:id="rId3"/>
    <p:sldId id="501" r:id="rId4"/>
    <p:sldId id="503" r:id="rId5"/>
    <p:sldId id="502" r:id="rId6"/>
    <p:sldId id="504" r:id="rId7"/>
    <p:sldId id="505" r:id="rId8"/>
    <p:sldId id="506" r:id="rId9"/>
    <p:sldId id="508" r:id="rId10"/>
    <p:sldId id="509" r:id="rId11"/>
    <p:sldId id="507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</p:sldIdLst>
  <p:sldSz cx="9144000" cy="6858000" type="screen4x3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3">
          <p15:clr>
            <a:srgbClr val="A4A3A4"/>
          </p15:clr>
        </p15:guide>
        <p15:guide id="4" orient="horz" pos="1022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576">
          <p15:clr>
            <a:srgbClr val="A4A3A4"/>
          </p15:clr>
        </p15:guide>
        <p15:guide id="8" orient="horz" pos="96">
          <p15:clr>
            <a:srgbClr val="A4A3A4"/>
          </p15:clr>
        </p15:guide>
        <p15:guide id="9" orient="horz" pos="3600">
          <p15:clr>
            <a:srgbClr val="A4A3A4"/>
          </p15:clr>
        </p15:guide>
        <p15:guide id="10" orient="horz" pos="4203">
          <p15:clr>
            <a:srgbClr val="A4A3A4"/>
          </p15:clr>
        </p15:guide>
        <p15:guide id="11" orient="horz" pos="1248">
          <p15:clr>
            <a:srgbClr val="A4A3A4"/>
          </p15:clr>
        </p15:guide>
        <p15:guide id="12" pos="2880">
          <p15:clr>
            <a:srgbClr val="A4A3A4"/>
          </p15:clr>
        </p15:guide>
        <p15:guide id="13" pos="624">
          <p15:clr>
            <a:srgbClr val="A4A3A4"/>
          </p15:clr>
        </p15:guide>
        <p15:guide id="14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2072C7"/>
    <a:srgbClr val="0087E2"/>
    <a:srgbClr val="AC4BC3"/>
    <a:srgbClr val="0000A8"/>
    <a:srgbClr val="61468B"/>
    <a:srgbClr val="63599E"/>
    <a:srgbClr val="A9ABAC"/>
    <a:srgbClr val="7F8283"/>
    <a:srgbClr val="8A83B6"/>
    <a:srgbClr val="D0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7" autoAdjust="0"/>
    <p:restoredTop sz="66312" autoAdjust="0"/>
  </p:normalViewPr>
  <p:slideViewPr>
    <p:cSldViewPr showGuides="1">
      <p:cViewPr varScale="1">
        <p:scale>
          <a:sx n="84" d="100"/>
          <a:sy n="84" d="100"/>
        </p:scale>
        <p:origin x="2304" y="192"/>
      </p:cViewPr>
      <p:guideLst>
        <p:guide orient="horz" pos="2160"/>
        <p:guide orient="horz" pos="3888"/>
        <p:guide orient="horz" pos="223"/>
        <p:guide orient="horz" pos="1022"/>
        <p:guide orient="horz" pos="4032"/>
        <p:guide orient="horz" pos="488"/>
        <p:guide orient="horz" pos="576"/>
        <p:guide orient="horz" pos="96"/>
        <p:guide orient="horz" pos="3600"/>
        <p:guide orient="horz" pos="4203"/>
        <p:guide orient="horz" pos="1248"/>
        <p:guide pos="2880"/>
        <p:guide pos="624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howGuides="1">
      <p:cViewPr varScale="1">
        <p:scale>
          <a:sx n="69" d="100"/>
          <a:sy n="69" d="100"/>
        </p:scale>
        <p:origin x="-2962" y="-91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r">
              <a:defRPr sz="1200"/>
            </a:lvl1pPr>
          </a:lstStyle>
          <a:p>
            <a:fld id="{F35AC1A4-BE0D-49E7-9347-99EBFE8E8BC9}" type="datetimeFigureOut">
              <a:rPr lang="en-US" smtClean="0"/>
              <a:pPr/>
              <a:t>7/12/18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4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r">
              <a:defRPr sz="1200"/>
            </a:lvl1pPr>
          </a:lstStyle>
          <a:p>
            <a:fld id="{5A6982BA-8E65-43F5-A169-0A825F430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9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r">
              <a:defRPr sz="1200"/>
            </a:lvl1pPr>
          </a:lstStyle>
          <a:p>
            <a:fld id="{96FCCE9C-97C6-4127-8839-CAB1314A3683}" type="datetimeFigureOut">
              <a:rPr lang="en-US" smtClean="0"/>
              <a:pPr/>
              <a:t>7/12/18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68" tIns="46184" rIns="92368" bIns="461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68" tIns="46184" rIns="92368" bIns="461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r">
              <a:defRPr sz="1200"/>
            </a:lvl1pPr>
          </a:lstStyle>
          <a:p>
            <a:fld id="{AF3C882C-6931-48D7-9B18-809CA6FAEA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0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r>
              <a:rPr lang="en-US" sz="2800" dirty="0"/>
              <a:t>copy a command to the source pane by highlighting and clicking Shift + Enter or clicking the 'to source' 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0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shows contents of active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open, create, rename and delete files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a new working directory by clicking on the folder, clicking 'more', and select 'set as working directory'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other ways...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en-US" dirty="0" err="1"/>
              <a:t>setwd</a:t>
            </a:r>
            <a:r>
              <a:rPr lang="en-US" dirty="0"/>
              <a:t>(path)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session --&gt; set working directory (MAC)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tools --&gt; change working directory (PC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8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</a:t>
            </a:r>
            <a:r>
              <a:rPr lang="en-US" sz="1200" b="1" dirty="0"/>
              <a:t>Install</a:t>
            </a:r>
            <a:r>
              <a:rPr lang="en-US" sz="1200" dirty="0"/>
              <a:t> and </a:t>
            </a:r>
            <a:r>
              <a:rPr lang="en-US" sz="1200" b="1" dirty="0"/>
              <a:t>Update</a:t>
            </a:r>
            <a:r>
              <a:rPr lang="en-US" sz="1200" dirty="0"/>
              <a:t> packages here as well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5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7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 are several options on the toolbar within the tab, including publishing your output to </a:t>
            </a:r>
            <a:r>
              <a:rPr lang="en-US" sz="1200" dirty="0" err="1"/>
              <a:t>Rpubs</a:t>
            </a:r>
            <a:r>
              <a:rPr lang="en-US" sz="1200" dirty="0"/>
              <a:t> by clicking the 'publish'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 , to the logical vector in the basic R file to see an example of a warning.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Remove the closing bracket to see an error.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keyboard shortcuts: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%&gt;%  :  Command + Shift + 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&lt;-  :  Option + -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comment out a block of code  : highlight the code and type Control + Shift + C (to uncomment, do the same again)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format a long comment more nicely, use the reflow feature (Control + Shift + /)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Undo : command + z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Redo : command + Shift +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9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7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function: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 &lt;- function(</a:t>
            </a:r>
            <a:r>
              <a:rPr lang="en-US" dirty="0" err="1"/>
              <a:t>a,b</a:t>
            </a:r>
            <a:r>
              <a:rPr lang="en-US" dirty="0"/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c = a +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return(c)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(1,2)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cursors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dog &lt;- "Spaniel"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&lt;- "Tabby"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turtle &lt;- "Red-eared Slider"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cursors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dog &lt;- "Spaniel"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&lt;- "Tabby"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turtle &lt;- "Red-eared Slider"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working directory is the location where R will save files and open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close a Project and continue working in a different workspace, then reopen the project and switch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Shift  + F </a:t>
            </a:r>
            <a:r>
              <a:rPr lang="en-US" dirty="0"/>
              <a:t>to find text anywhere in </a:t>
            </a:r>
            <a:r>
              <a:rPr lang="en-US"/>
              <a:t>the project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. </a:t>
            </a:r>
            <a:r>
              <a:rPr lang="en-US" dirty="0"/>
              <a:t>to search for functions or files by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the pop-up with tab completion, variables are pink, functions are blue. Hovering over function names will show acceptable options and link to help doc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Library command will show installed libraries.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edit other file types in R Studio as well: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YAML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TeX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you don't highlight any code, R Studio will run whatever line the cursor is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you look at package environments you see objects sorted by type. click scroll to inspect the contents of the object. they show up in the source window.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dirty="0"/>
              <a:t>you can click on the save icon to save objects in an .</a:t>
            </a:r>
            <a:r>
              <a:rPr lang="en-US" sz="1200" dirty="0" err="1"/>
              <a:t>rdata</a:t>
            </a:r>
            <a:r>
              <a:rPr lang="en-US" sz="1200" dirty="0"/>
              <a:t> file</a:t>
            </a:r>
          </a:p>
          <a:p>
            <a:r>
              <a:rPr lang="en-US" sz="1200" dirty="0"/>
              <a:t>you can load an object(s) by clicking the folder icon</a:t>
            </a:r>
          </a:p>
          <a:p>
            <a:r>
              <a:rPr lang="en-US" sz="1200" dirty="0"/>
              <a:t>the broom icon deletes all of the objects in the space</a:t>
            </a:r>
          </a:p>
          <a:p>
            <a:r>
              <a:rPr lang="en-US" sz="1200" dirty="0"/>
              <a:t>use the grid icon to delete individual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import can also be done in the console using R code.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3524" y="221288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23524" y="3166257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423524" y="6528816"/>
            <a:ext cx="850392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EBF4B-31EA-6941-9ABD-C1395346BE3D}" type="datetime1">
              <a:rPr lang="en-US" smtClean="0">
                <a:solidFill>
                  <a:prstClr val="white"/>
                </a:solidFill>
              </a:rPr>
              <a:t>7/12/18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492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309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424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Your Photo">
    <p:bg bwMode="gray"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220200" y="877304"/>
            <a:ext cx="1642462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>
                <a:solidFill>
                  <a:schemeClr val="bg1"/>
                </a:solidFill>
              </a:rPr>
              <a:t> to ‘Format-</a:t>
            </a:r>
            <a:r>
              <a:rPr lang="en-US" sz="1200" spc="-50" dirty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‘View-Normal’ to return to slides</a:t>
            </a:r>
          </a:p>
        </p:txBody>
      </p:sp>
    </p:spTree>
    <p:extLst>
      <p:ext uri="{BB962C8B-B14F-4D97-AF65-F5344CB8AC3E}">
        <p14:creationId xmlns:p14="http://schemas.microsoft.com/office/powerpoint/2010/main" val="11610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25EFA-14D5-E441-AD31-D6F296082D78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6429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197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422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E2FB-F495-C14C-B673-379867D604E2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7999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96783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6889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1624012"/>
            <a:ext cx="3770375" cy="357188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7124" y="1981200"/>
            <a:ext cx="377037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7C28-05A7-F547-BB71-42C1DF7CE3B8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47471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57" y="3724712"/>
            <a:ext cx="3586843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4038600"/>
            <a:ext cx="3579492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3724712"/>
            <a:ext cx="3584448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8036" y="4038600"/>
            <a:ext cx="3580898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dirty="0" smtClean="0"/>
            </a:lvl1pPr>
            <a:lvl2pPr marL="206375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31825" indent="0">
              <a:buNone/>
              <a:defRPr lang="en-US" dirty="0" smtClean="0"/>
            </a:lvl4pPr>
            <a:lvl5pPr marL="804862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F639-C917-F146-82D8-A63E813338AE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8036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39949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wo Content + Sid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73089" cy="17113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0599" y="3652124"/>
            <a:ext cx="3581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3911" y="4012035"/>
            <a:ext cx="3770375" cy="15589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15D5-1961-874D-AF37-A588EE22E174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209563" y="1676400"/>
            <a:ext cx="3934437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67193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90599" y="155448"/>
            <a:ext cx="7713969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90599" y="1624013"/>
            <a:ext cx="2438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01197" y="1981200"/>
            <a:ext cx="2399203" cy="3733800"/>
          </a:xfrm>
        </p:spPr>
        <p:txBody>
          <a:bodyPr vert="horz" lIns="0" tIns="0" rIns="91440" bIns="45720" rtlCol="0">
            <a:noAutofit/>
          </a:bodyPr>
          <a:lstStyle>
            <a:lvl1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A3F347-D8EC-9547-B163-A8D702992299}" type="datetime1">
              <a:rPr lang="en-US" smtClean="0">
                <a:solidFill>
                  <a:prstClr val="white"/>
                </a:solidFill>
              </a:rPr>
              <a:t>7/12/18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bg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5052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198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5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837B-4631-A648-8BB5-B149E15C616B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06619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DC55-850A-8B46-AD44-653C04B8BF14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C7DE-0DD4-EB42-AADE-7F159F88247C}" type="datetime1">
              <a:rPr lang="en-US" smtClean="0">
                <a:solidFill>
                  <a:srgbClr val="605F62"/>
                </a:solidFill>
              </a:rPr>
              <a:t>7/12/18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21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0600" y="273151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90600" y="3581400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 bwMode="gray">
          <a:xfrm>
            <a:off x="6855794" y="6232524"/>
            <a:ext cx="1447800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79D24-6EF7-8545-A3BF-6E6F4A2FA4F6}" type="datetime1">
              <a:rPr lang="en-US" smtClean="0">
                <a:solidFill>
                  <a:prstClr val="white"/>
                </a:solidFill>
              </a:rPr>
              <a:t>7/12/18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3121994" y="6397689"/>
            <a:ext cx="5181600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8305799" y="6397689"/>
            <a:ext cx="346745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04CD-7B24-0E43-83EE-CBD18DF4E612}" type="datetime1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216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698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1570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3876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494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yline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89"/>
            <a:ext cx="9144000" cy="68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819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831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4102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197" y="1621971"/>
            <a:ext cx="7049689" cy="409302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0008" y="6528816"/>
            <a:ext cx="850392" cy="1682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800" smtClean="0"/>
            </a:lvl1pPr>
          </a:lstStyle>
          <a:p>
            <a:fld id="{17B36F8C-2114-254F-A5F0-A833B63C9BE2}" type="datetime1">
              <a:rPr lang="en-US" smtClean="0"/>
              <a:t>7/12/18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994" y="6485609"/>
            <a:ext cx="5181600" cy="2312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799" y="6485609"/>
            <a:ext cx="346745" cy="23126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7" y="474215"/>
            <a:ext cx="883922" cy="30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0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721" r:id="rId23"/>
    <p:sldLayoutId id="2147483723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50825" algn="l" defTabSz="914400" rtl="0" eaLnBrk="1" latinLnBrk="0" hangingPunct="1">
        <a:spcBef>
          <a:spcPct val="20000"/>
        </a:spcBef>
        <a:buClr>
          <a:srgbClr val="605F62"/>
        </a:buClr>
        <a:buFont typeface="Symbol" pitchFamily="18" charset="2"/>
        <a:buChar char="-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620713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173038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968375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2422" y="457201"/>
            <a:ext cx="6722378" cy="5410200"/>
          </a:xfrm>
        </p:spPr>
        <p:txBody>
          <a:bodyPr/>
          <a:lstStyle/>
          <a:p>
            <a:pPr algn="ctr"/>
            <a:r>
              <a:rPr lang="en-US" sz="5400" b="1" dirty="0"/>
              <a:t>R Studio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R Refresher</a:t>
            </a:r>
            <a:br>
              <a:rPr lang="en-US" sz="4000" dirty="0"/>
            </a:br>
            <a:r>
              <a:rPr lang="en-US" sz="2800" dirty="0"/>
              <a:t>July 17, 2018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Matt Carson</a:t>
            </a:r>
            <a:br>
              <a:rPr lang="en-US" sz="2800" dirty="0"/>
            </a:br>
            <a:r>
              <a:rPr lang="en-US" sz="2800" dirty="0"/>
              <a:t>Head, Digital Systems Department</a:t>
            </a:r>
            <a:br>
              <a:rPr lang="en-US" sz="2800" dirty="0"/>
            </a:br>
            <a:r>
              <a:rPr lang="en-US" sz="2800" dirty="0" err="1"/>
              <a:t>Galter</a:t>
            </a:r>
            <a:r>
              <a:rPr lang="en-US" sz="2800" dirty="0"/>
              <a:t> Health Sciences Library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You can save objects in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r>
              <a:rPr lang="en-US" sz="2800" dirty="0"/>
              <a:t>You can view as a </a:t>
            </a:r>
            <a:r>
              <a:rPr lang="en-US" sz="2800" b="1" dirty="0"/>
              <a:t>list</a:t>
            </a:r>
            <a:r>
              <a:rPr lang="en-US" sz="2800" dirty="0"/>
              <a:t> or </a:t>
            </a:r>
            <a:r>
              <a:rPr lang="en-US" sz="2800" b="1" dirty="0"/>
              <a:t>grid</a:t>
            </a:r>
          </a:p>
          <a:p>
            <a:pPr lvl="1"/>
            <a:r>
              <a:rPr lang="en-US" sz="2800" dirty="0"/>
              <a:t> Use the grid view to delete individual objects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b="1" dirty="0"/>
              <a:t>Import Dataset </a:t>
            </a:r>
            <a:r>
              <a:rPr lang="en-US" sz="2800" dirty="0"/>
              <a:t>will let you import through the R Studio GUI</a:t>
            </a:r>
          </a:p>
          <a:p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object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54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View() </a:t>
            </a:r>
            <a:r>
              <a:rPr lang="en-US" b="1" dirty="0" err="1"/>
              <a:t>Funtion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data viewer for data frames, lists, and matrices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ways to access:</a:t>
            </a:r>
          </a:p>
          <a:p>
            <a:pPr lvl="1"/>
            <a:r>
              <a:rPr lang="en-US" sz="2800" dirty="0"/>
              <a:t>View(</a:t>
            </a:r>
            <a:r>
              <a:rPr lang="en-US" sz="2800" dirty="0" err="1"/>
              <a:t>data_object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Click the name of the object in the </a:t>
            </a:r>
            <a:r>
              <a:rPr lang="en-US" sz="2800" b="1" dirty="0"/>
              <a:t>Environment</a:t>
            </a:r>
            <a:r>
              <a:rPr lang="en-US" sz="2800" dirty="0"/>
              <a:t> window</a:t>
            </a:r>
          </a:p>
          <a:p>
            <a:pPr lvl="1"/>
            <a:endParaRPr lang="en-US" sz="2800" dirty="0"/>
          </a:p>
          <a:p>
            <a:r>
              <a:rPr lang="en-US" sz="2800" dirty="0"/>
              <a:t>Pop out using </a:t>
            </a:r>
            <a:r>
              <a:rPr lang="en-US" sz="2800" b="1" dirty="0"/>
              <a:t>Show in new window </a:t>
            </a:r>
            <a:r>
              <a:rPr lang="en-US" sz="2800" dirty="0"/>
              <a:t>button</a:t>
            </a:r>
          </a:p>
          <a:p>
            <a:endParaRPr lang="en-US" sz="2800" dirty="0"/>
          </a:p>
          <a:p>
            <a:r>
              <a:rPr lang="en-US" sz="2800" dirty="0"/>
              <a:t>Lots of options for sorting and filtering within the view</a:t>
            </a:r>
          </a:p>
        </p:txBody>
      </p:sp>
    </p:spTree>
    <p:extLst>
      <p:ext uri="{BB962C8B-B14F-4D97-AF65-F5344CB8AC3E}">
        <p14:creationId xmlns:p14="http://schemas.microsoft.com/office/powerpoint/2010/main" val="173815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Keeps track of all commands run in the session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You can save your history in a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history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endParaRPr lang="en-US" sz="2800" dirty="0"/>
          </a:p>
          <a:p>
            <a:r>
              <a:rPr lang="en-US" sz="2800" b="1" dirty="0"/>
              <a:t>Highlight</a:t>
            </a:r>
            <a:r>
              <a:rPr lang="en-US" sz="2800" dirty="0"/>
              <a:t> a command and click the </a:t>
            </a:r>
            <a:r>
              <a:rPr lang="en-US" sz="2800" b="1" dirty="0"/>
              <a:t>X-file</a:t>
            </a:r>
            <a:r>
              <a:rPr lang="en-US" sz="2800" dirty="0"/>
              <a:t> icon to delete it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21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Copy a command to the source pane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Shift + 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350" dirty="0"/>
              <a:t>Clicking the </a:t>
            </a:r>
            <a:r>
              <a:rPr lang="en-US" sz="2350" b="1" dirty="0"/>
              <a:t>To Source</a:t>
            </a:r>
            <a:r>
              <a:rPr lang="en-US" sz="235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422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Contains five tabs</a:t>
            </a:r>
          </a:p>
          <a:p>
            <a:pPr lvl="1"/>
            <a:r>
              <a:rPr lang="en-US" sz="2350" dirty="0"/>
              <a:t>Files</a:t>
            </a:r>
          </a:p>
          <a:p>
            <a:pPr lvl="1"/>
            <a:r>
              <a:rPr lang="en-US" sz="2350" dirty="0"/>
              <a:t>Plots</a:t>
            </a:r>
          </a:p>
          <a:p>
            <a:pPr lvl="1"/>
            <a:r>
              <a:rPr lang="en-US" sz="2350" dirty="0"/>
              <a:t>Packages</a:t>
            </a:r>
          </a:p>
          <a:p>
            <a:pPr lvl="1"/>
            <a:r>
              <a:rPr lang="en-US" sz="2350" dirty="0"/>
              <a:t>Help</a:t>
            </a:r>
          </a:p>
          <a:p>
            <a:pPr lvl="1"/>
            <a:r>
              <a:rPr lang="en-US" sz="2350" dirty="0"/>
              <a:t>Viewer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14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contents of your current working directory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Open, create, rename and delete files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Set a new working directory by clicking </a:t>
            </a:r>
            <a:r>
              <a:rPr lang="en-US" sz="2800" b="1" dirty="0"/>
              <a:t>More</a:t>
            </a:r>
            <a:r>
              <a:rPr lang="en-US" sz="2800" dirty="0"/>
              <a:t> and selecting </a:t>
            </a:r>
            <a:r>
              <a:rPr lang="en-US" sz="2800" b="1" dirty="0"/>
              <a:t>Set As Working Directory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set the working directory: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 err="1"/>
              <a:t>setwd</a:t>
            </a:r>
            <a:r>
              <a:rPr lang="en-US" sz="2800" dirty="0"/>
              <a:t>(path)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Session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Set Working Directory</a:t>
            </a:r>
            <a:r>
              <a:rPr lang="en-US" sz="2800" dirty="0"/>
              <a:t> (MAC)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Change Working Directory</a:t>
            </a:r>
            <a:r>
              <a:rPr lang="en-US" sz="2800" dirty="0"/>
              <a:t> (PC)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8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Plots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Displays results from R's plotting functions (</a:t>
            </a:r>
            <a:r>
              <a:rPr lang="en-US" sz="2800" b="1" dirty="0"/>
              <a:t>plot, </a:t>
            </a:r>
            <a:r>
              <a:rPr lang="en-US" sz="2800" b="1" dirty="0" err="1"/>
              <a:t>hist</a:t>
            </a:r>
            <a:r>
              <a:rPr lang="en-US" sz="2800" b="1" dirty="0"/>
              <a:t>, </a:t>
            </a:r>
            <a:r>
              <a:rPr lang="en-US" sz="2800" b="1" dirty="0" err="1"/>
              <a:t>ggplot</a:t>
            </a:r>
            <a:r>
              <a:rPr lang="en-US" sz="2800" b="1" dirty="0"/>
              <a:t>, </a:t>
            </a:r>
            <a:r>
              <a:rPr lang="en-US" sz="2800" b="1" dirty="0" err="1"/>
              <a:t>xyplot</a:t>
            </a:r>
            <a:r>
              <a:rPr lang="en-US" sz="2800" dirty="0"/>
              <a:t>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Navigate using </a:t>
            </a:r>
            <a:r>
              <a:rPr lang="en-US" sz="2800" b="1" dirty="0"/>
              <a:t>Arrow</a:t>
            </a:r>
            <a:r>
              <a:rPr lang="en-US" sz="2800" dirty="0"/>
              <a:t> buttons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 in a new window with the </a:t>
            </a:r>
            <a:r>
              <a:rPr lang="en-US" sz="2800" b="1" dirty="0"/>
              <a:t>Zoom</a:t>
            </a:r>
            <a:r>
              <a:rPr lang="en-US" sz="2800" dirty="0"/>
              <a:t> button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the </a:t>
            </a:r>
            <a:r>
              <a:rPr lang="en-US" sz="2800" b="1" dirty="0"/>
              <a:t>Broom</a:t>
            </a:r>
            <a:r>
              <a:rPr lang="en-US" sz="2800" dirty="0"/>
              <a:t> icon to delete all contents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</a:t>
            </a:r>
            <a:r>
              <a:rPr lang="en-US" sz="2800" b="1" dirty="0"/>
              <a:t>Export</a:t>
            </a:r>
            <a:r>
              <a:rPr lang="en-US" sz="2800" dirty="0"/>
              <a:t> to save the plot in one of several formats (.</a:t>
            </a:r>
            <a:r>
              <a:rPr lang="en-US" sz="2800" dirty="0" err="1"/>
              <a:t>png</a:t>
            </a:r>
            <a:r>
              <a:rPr lang="en-US" sz="2800" dirty="0"/>
              <a:t>, .jpeg, .tiff, .bmp, .</a:t>
            </a:r>
            <a:r>
              <a:rPr lang="en-US" sz="2800" dirty="0" err="1"/>
              <a:t>svg</a:t>
            </a:r>
            <a:r>
              <a:rPr lang="en-US" sz="2800" dirty="0"/>
              <a:t>, .eps)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75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Packages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all packages in both current session (checked) and in R generally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add a package to your session by…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Typing </a:t>
            </a:r>
            <a:r>
              <a:rPr lang="en-US" sz="2800" b="1" dirty="0">
                <a:latin typeface="Courier" pitchFamily="2" charset="0"/>
              </a:rPr>
              <a:t>library(</a:t>
            </a:r>
            <a:r>
              <a:rPr lang="en-US" sz="2800" b="1" dirty="0" err="1">
                <a:latin typeface="Courier" pitchFamily="2" charset="0"/>
              </a:rPr>
              <a:t>library_name</a:t>
            </a:r>
            <a:r>
              <a:rPr lang="en-US" sz="2800" b="1" dirty="0">
                <a:latin typeface="Courier" pitchFamily="2" charset="0"/>
              </a:rPr>
              <a:t>)</a:t>
            </a:r>
            <a:r>
              <a:rPr lang="en-US" sz="2800" dirty="0"/>
              <a:t> in the console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Checking the box (R will execute the library() function)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delete a package…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and R will execute the 'detach’ function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next to the name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16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Search for objects in the help tab search box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get help: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help(</a:t>
            </a:r>
            <a:r>
              <a:rPr lang="en-US" sz="2800" b="1" dirty="0" err="1">
                <a:latin typeface="Courier" pitchFamily="2" charset="0"/>
              </a:rPr>
              <a:t>function_name</a:t>
            </a:r>
            <a:r>
              <a:rPr lang="en-US" sz="2800" b="1" dirty="0">
                <a:latin typeface="Courier" pitchFamily="2" charset="0"/>
              </a:rPr>
              <a:t>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?</a:t>
            </a:r>
            <a:r>
              <a:rPr lang="en-US" sz="2800" b="1">
                <a:latin typeface="Courier" pitchFamily="2" charset="0"/>
              </a:rPr>
              <a:t>function_name</a:t>
            </a:r>
            <a:endParaRPr lang="en-US" sz="2800" b="1" dirty="0">
              <a:latin typeface="Courier" pitchFamily="2" charset="0"/>
            </a:endParaRP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Highlight object in source or console pane and click F1.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r>
              <a:rPr lang="en-US" sz="2400" b="1" i="1" u="sng" dirty="0"/>
              <a:t>NOTE: </a:t>
            </a:r>
            <a:r>
              <a:rPr lang="en-US" sz="2400" i="1" dirty="0"/>
              <a:t>the package containing the object must be loaded in your R session for R to know about it and find the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 tool bar has several options, including a search box for searching within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15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Viewer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Similar to the plots tab, but displays HTML content (</a:t>
            </a:r>
            <a:r>
              <a:rPr lang="en-US" sz="2800" dirty="0" err="1"/>
              <a:t>RMarkdown</a:t>
            </a:r>
            <a:r>
              <a:rPr lang="en-US" sz="2800" dirty="0"/>
              <a:t>, shiny, HTML widgets w/ JavaScript, etc.)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Will not be covered in </a:t>
            </a:r>
            <a:r>
              <a:rPr lang="en-US" sz="2800"/>
              <a:t>this session</a:t>
            </a:r>
            <a:endParaRPr lang="en-US" sz="2800" dirty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83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What is R Studio?</a:t>
            </a:r>
          </a:p>
          <a:p>
            <a:pPr lvl="1"/>
            <a:r>
              <a:rPr lang="en-US" sz="2800" dirty="0"/>
              <a:t>An Integrated Development Environment (IDE) for the R programming language</a:t>
            </a:r>
          </a:p>
          <a:p>
            <a:r>
              <a:rPr lang="en-US" sz="2800" dirty="0"/>
              <a:t>Why use it?</a:t>
            </a:r>
          </a:p>
          <a:p>
            <a:pPr lvl="1"/>
            <a:r>
              <a:rPr lang="en-US" sz="2800" dirty="0"/>
              <a:t>Full feature text editor</a:t>
            </a:r>
          </a:p>
          <a:p>
            <a:pPr lvl="1"/>
            <a:r>
              <a:rPr lang="en-US" sz="2800" dirty="0"/>
              <a:t>Easier to manage projects with many scripts</a:t>
            </a:r>
          </a:p>
          <a:p>
            <a:pPr lvl="1"/>
            <a:r>
              <a:rPr lang="en-US" sz="2800" dirty="0"/>
              <a:t>Easier access to files and directories on your computer</a:t>
            </a:r>
          </a:p>
          <a:p>
            <a:pPr lvl="1"/>
            <a:r>
              <a:rPr lang="en-US" sz="2800" dirty="0"/>
              <a:t>Easier to manage graphics</a:t>
            </a:r>
          </a:p>
          <a:p>
            <a:pPr lvl="1"/>
            <a:r>
              <a:rPr lang="en-US" sz="2800" dirty="0"/>
              <a:t>It’s free and open-source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Coding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As you write your code in the source pane, diagnostics will add warning (⚠️) and error (      ) symbols in the margin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many keyboard shortcuts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To see a complete list: </a:t>
            </a:r>
            <a:r>
              <a:rPr lang="en-US" sz="2800" b="1" dirty="0"/>
              <a:t>Option + Shift + K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Press </a:t>
            </a:r>
            <a:r>
              <a:rPr lang="en-US" sz="2800" b="1" dirty="0"/>
              <a:t>Esc</a:t>
            </a:r>
            <a:r>
              <a:rPr lang="en-US" sz="2800" dirty="0"/>
              <a:t> to close</a:t>
            </a: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71A2D-2658-9147-8C2C-18F168019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30165" y="1676400"/>
            <a:ext cx="356235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Code Snippets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R Studio has several code snippets that will save you time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fun </a:t>
            </a:r>
            <a:r>
              <a:rPr lang="en-US" sz="2800" dirty="0"/>
              <a:t>to see the function template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lib </a:t>
            </a:r>
            <a:r>
              <a:rPr lang="en-US" sz="2800" dirty="0"/>
              <a:t>to see the library call template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see all code snippets or add your own: </a:t>
            </a:r>
            <a:r>
              <a:rPr lang="en-US" sz="2800" b="1" dirty="0"/>
              <a:t>Tools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Global Options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Code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Edit Snippets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common snippets for several languages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19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Multiple Cursors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Control + Option</a:t>
            </a:r>
            <a:r>
              <a:rPr lang="en-US" sz="2800" dirty="0"/>
              <a:t> and either ⬆️ or ⬇️ (or click on the line you want the extra cursor(s))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After this, anything you type will appear on all cursor lines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Navigating and searching code: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Go to line: </a:t>
            </a:r>
            <a:r>
              <a:rPr lang="en-US" sz="2800" b="1" dirty="0"/>
              <a:t>Command + Shift + Option + 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Search with regex: </a:t>
            </a:r>
            <a:r>
              <a:rPr lang="en-US" sz="2800" b="1" dirty="0"/>
              <a:t>Command + f</a:t>
            </a:r>
          </a:p>
        </p:txBody>
      </p:sp>
    </p:spTree>
    <p:extLst>
      <p:ext uri="{BB962C8B-B14F-4D97-AF65-F5344CB8AC3E}">
        <p14:creationId xmlns:p14="http://schemas.microsoft.com/office/powerpoint/2010/main" val="169438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Code folding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Braces and paired symbols cause small arrows to show in the margin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You can click these to collapse or expand code blocks (e.g., functions)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Close all folds: </a:t>
            </a:r>
            <a:r>
              <a:rPr lang="en-US" sz="2800" b="1" dirty="0"/>
              <a:t>Command + Option + o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Open all folds: </a:t>
            </a:r>
            <a:r>
              <a:rPr lang="en-US" sz="2800" b="1" dirty="0"/>
              <a:t>Command + Shift + Option + O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Jump to matching braces: </a:t>
            </a:r>
            <a:r>
              <a:rPr lang="en-US" sz="2800" b="1" dirty="0"/>
              <a:t>Control + p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Drag tabs to reorder files in the source pane</a:t>
            </a:r>
          </a:p>
        </p:txBody>
      </p:sp>
    </p:spTree>
    <p:extLst>
      <p:ext uri="{BB962C8B-B14F-4D97-AF65-F5344CB8AC3E}">
        <p14:creationId xmlns:p14="http://schemas.microsoft.com/office/powerpoint/2010/main" val="98624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 Studio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Using R Studio Projects has several advantages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Easy to import files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Reproducibility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Easier to collaborate with </a:t>
            </a:r>
            <a:r>
              <a:rPr lang="en-US" sz="2800" dirty="0" err="1"/>
              <a:t>collegues</a:t>
            </a: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Environment and history are saved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Source pane remembers which files were open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Working directory is automatically set when you create a new project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b="1" dirty="0"/>
              <a:t>File </a:t>
            </a:r>
            <a:r>
              <a:rPr lang="en-US" sz="2800" b="1" dirty="0">
                <a:sym typeface="Wingdings" pitchFamily="2" charset="2"/>
              </a:rPr>
              <a:t> New Project </a:t>
            </a:r>
            <a:r>
              <a:rPr lang="en-US" sz="2800" dirty="0">
                <a:sym typeface="Wingdings" pitchFamily="2" charset="2"/>
              </a:rPr>
              <a:t>or </a:t>
            </a:r>
            <a:r>
              <a:rPr lang="en-US" sz="2800" dirty="0"/>
              <a:t>click the </a:t>
            </a:r>
            <a:r>
              <a:rPr lang="en-US" sz="2800" b="1" dirty="0"/>
              <a:t>Project</a:t>
            </a:r>
            <a:r>
              <a:rPr lang="en-US" sz="2800" dirty="0"/>
              <a:t> icon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7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 Studio has four basic windows, or “panes”</a:t>
            </a:r>
          </a:p>
          <a:p>
            <a:pPr lvl="1"/>
            <a:r>
              <a:rPr lang="en-US" sz="2800" dirty="0"/>
              <a:t>Console</a:t>
            </a:r>
          </a:p>
          <a:p>
            <a:pPr lvl="1"/>
            <a:r>
              <a:rPr lang="en-US" sz="2800" dirty="0"/>
              <a:t>Source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Files</a:t>
            </a:r>
          </a:p>
          <a:p>
            <a:r>
              <a:rPr lang="en-US" sz="2800" dirty="0"/>
              <a:t>Min/max with arrows or with the min/max buttons on the top right</a:t>
            </a:r>
          </a:p>
          <a:p>
            <a:r>
              <a:rPr lang="en-US" sz="2800" dirty="0"/>
              <a:t>To change pane preferences…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Pane Layout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C4E6-143D-3C45-B296-FA05ED18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 vs PC Keys in Shortcuts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1EAA2-95F3-2242-9ACC-E305D963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88E0-05D4-8C4D-85BD-AE6730FA2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3600" b="1" dirty="0"/>
          </a:p>
          <a:p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Command</a:t>
            </a:r>
            <a:r>
              <a:rPr lang="en-US" sz="3600" dirty="0"/>
              <a:t> Key (Mac) = </a:t>
            </a:r>
            <a:r>
              <a:rPr lang="en-US" sz="3600" b="1" dirty="0"/>
              <a:t>Control</a:t>
            </a:r>
            <a:r>
              <a:rPr lang="en-US" sz="3600" dirty="0"/>
              <a:t> Key (PC)</a:t>
            </a:r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Option</a:t>
            </a:r>
            <a:r>
              <a:rPr lang="en-US" sz="3600" dirty="0"/>
              <a:t> Key (Mac) = </a:t>
            </a:r>
            <a:r>
              <a:rPr lang="en-US" sz="3600" b="1" dirty="0"/>
              <a:t>Alt</a:t>
            </a:r>
            <a:r>
              <a:rPr lang="en-US" sz="3600" dirty="0"/>
              <a:t> Key (PC)</a:t>
            </a:r>
          </a:p>
        </p:txBody>
      </p:sp>
    </p:spTree>
    <p:extLst>
      <p:ext uri="{BB962C8B-B14F-4D97-AF65-F5344CB8AC3E}">
        <p14:creationId xmlns:p14="http://schemas.microsoft.com/office/powerpoint/2010/main" val="375210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Console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Where you type code</a:t>
            </a:r>
          </a:p>
          <a:p>
            <a:r>
              <a:rPr lang="en-US" sz="2800" dirty="0"/>
              <a:t>In the lower left corner by default</a:t>
            </a:r>
          </a:p>
          <a:p>
            <a:r>
              <a:rPr lang="en-US" sz="2800" dirty="0"/>
              <a:t>Useful features</a:t>
            </a:r>
          </a:p>
          <a:p>
            <a:pPr lvl="1"/>
            <a:r>
              <a:rPr lang="en-US" sz="2800" b="1" dirty="0"/>
              <a:t>⬆️ </a:t>
            </a:r>
            <a:r>
              <a:rPr lang="en-US" sz="2800" dirty="0"/>
              <a:t>scrolls through recent commands</a:t>
            </a:r>
          </a:p>
          <a:p>
            <a:pPr lvl="1"/>
            <a:r>
              <a:rPr lang="en-US" sz="2800" dirty="0"/>
              <a:t>Start typing a command, then…</a:t>
            </a:r>
          </a:p>
          <a:p>
            <a:pPr lvl="2"/>
            <a:r>
              <a:rPr lang="en-US" sz="2350" dirty="0"/>
              <a:t>Press </a:t>
            </a:r>
            <a:r>
              <a:rPr lang="en-US" sz="2350" b="1" dirty="0"/>
              <a:t>tab</a:t>
            </a:r>
            <a:r>
              <a:rPr lang="en-US" sz="2350" dirty="0"/>
              <a:t> for a list of available functions, variables, and data sets</a:t>
            </a:r>
          </a:p>
          <a:p>
            <a:pPr lvl="2"/>
            <a:r>
              <a:rPr lang="en-US" sz="2400" dirty="0"/>
              <a:t>To change behavior go to </a:t>
            </a:r>
            <a:r>
              <a:rPr lang="en-US" sz="2400" b="1" dirty="0"/>
              <a:t>tools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/>
              <a:t>global options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completion</a:t>
            </a:r>
          </a:p>
          <a:p>
            <a:pPr lvl="2"/>
            <a:r>
              <a:rPr lang="en-US" sz="2350" b="1" dirty="0"/>
              <a:t>Command + ⬆️</a:t>
            </a:r>
            <a:r>
              <a:rPr lang="en-US" sz="2350" dirty="0"/>
              <a:t> to choose matching commands</a:t>
            </a:r>
          </a:p>
          <a:p>
            <a:pPr lvl="1"/>
            <a:r>
              <a:rPr lang="en-US" sz="2800" dirty="0"/>
              <a:t>Clear contents by typing </a:t>
            </a:r>
            <a:r>
              <a:rPr lang="en-US" sz="2800" b="1" dirty="0"/>
              <a:t>Control + 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Launched when you open file</a:t>
            </a:r>
          </a:p>
          <a:p>
            <a:pPr lvl="1"/>
            <a:r>
              <a:rPr lang="en-US" sz="2800" dirty="0"/>
              <a:t>New: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New 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 Script</a:t>
            </a:r>
          </a:p>
          <a:p>
            <a:pPr lvl="1"/>
            <a:r>
              <a:rPr lang="en-US" sz="2800" dirty="0"/>
              <a:t>Existing: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Open File</a:t>
            </a:r>
          </a:p>
          <a:p>
            <a:pPr lvl="1"/>
            <a:r>
              <a:rPr lang="en-US" sz="2800" dirty="0"/>
              <a:t>Recent: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Recent File</a:t>
            </a:r>
          </a:p>
          <a:p>
            <a:pPr lvl="1"/>
            <a:endParaRPr lang="en-US" sz="2800" b="1" dirty="0"/>
          </a:p>
          <a:p>
            <a:r>
              <a:rPr lang="en-US" sz="2800" dirty="0"/>
              <a:t>To save…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 As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693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/>
              <a:t>Tab completion</a:t>
            </a:r>
            <a:r>
              <a:rPr lang="en-US" sz="2800" dirty="0"/>
              <a:t> also works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 Studio applies </a:t>
            </a:r>
            <a:r>
              <a:rPr lang="en-US" sz="2800" b="1" dirty="0"/>
              <a:t>syntax highlighting</a:t>
            </a:r>
            <a:r>
              <a:rPr lang="en-US" sz="2800" dirty="0"/>
              <a:t> based on the file extension (.r, .</a:t>
            </a:r>
            <a:r>
              <a:rPr lang="en-US" sz="2800" dirty="0" err="1"/>
              <a:t>py</a:t>
            </a:r>
            <a:r>
              <a:rPr lang="en-US" sz="2800" dirty="0"/>
              <a:t>, .</a:t>
            </a:r>
            <a:r>
              <a:rPr lang="en-US" sz="2800" dirty="0" err="1"/>
              <a:t>cpp</a:t>
            </a:r>
            <a:r>
              <a:rPr lang="en-US" sz="2800" dirty="0"/>
              <a:t>, etc.)</a:t>
            </a:r>
          </a:p>
          <a:p>
            <a:endParaRPr lang="en-US" sz="2800" dirty="0"/>
          </a:p>
          <a:p>
            <a:r>
              <a:rPr lang="en-US" sz="2800" dirty="0"/>
              <a:t>To modify font and font size: 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10015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Running Code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Highlight code and…</a:t>
            </a:r>
          </a:p>
          <a:p>
            <a:pPr lvl="1"/>
            <a:r>
              <a:rPr lang="en-US" sz="2800" b="1" dirty="0"/>
              <a:t>Command + Enter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Run</a:t>
            </a:r>
            <a:r>
              <a:rPr lang="en-US" sz="2800" dirty="0"/>
              <a:t> button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If you want to run the entire R script…</a:t>
            </a:r>
          </a:p>
          <a:p>
            <a:pPr lvl="1"/>
            <a:r>
              <a:rPr lang="en-US" sz="2800" b="1" dirty="0"/>
              <a:t>Command + SHIFT + S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Source</a:t>
            </a:r>
            <a:r>
              <a:rPr lang="en-US" sz="2800" dirty="0"/>
              <a:t> button</a:t>
            </a:r>
          </a:p>
          <a:p>
            <a:pPr lvl="1"/>
            <a:r>
              <a:rPr lang="en-US" sz="2800" b="1" dirty="0"/>
              <a:t>Source with Echo </a:t>
            </a:r>
            <a:r>
              <a:rPr lang="en-US" sz="2800" dirty="0"/>
              <a:t>will print all output (versus only print statements)</a:t>
            </a:r>
          </a:p>
        </p:txBody>
      </p:sp>
    </p:spTree>
    <p:extLst>
      <p:ext uri="{BB962C8B-B14F-4D97-AF65-F5344CB8AC3E}">
        <p14:creationId xmlns:p14="http://schemas.microsoft.com/office/powerpoint/2010/main" val="247221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record of R session activity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main tabs:</a:t>
            </a:r>
          </a:p>
          <a:p>
            <a:pPr lvl="1"/>
            <a:r>
              <a:rPr lang="en-US" sz="2800" dirty="0"/>
              <a:t>Environment (keeps track of all objects)</a:t>
            </a:r>
          </a:p>
          <a:p>
            <a:pPr lvl="1"/>
            <a:r>
              <a:rPr lang="en-US" sz="2800" dirty="0"/>
              <a:t>History (keeps track of all commands)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All variables show up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There is a </a:t>
            </a:r>
            <a:r>
              <a:rPr lang="en-US" sz="2800" b="1" dirty="0"/>
              <a:t>global environment </a:t>
            </a:r>
            <a:r>
              <a:rPr lang="en-US" sz="2800" dirty="0"/>
              <a:t>as well as </a:t>
            </a:r>
            <a:r>
              <a:rPr lang="en-US" sz="2800" b="1" dirty="0"/>
              <a:t>package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22239194"/>
      </p:ext>
    </p:extLst>
  </p:cSld>
  <p:clrMapOvr>
    <a:masterClrMapping/>
  </p:clrMapOvr>
</p:sld>
</file>

<file path=ppt/theme/theme1.xml><?xml version="1.0" encoding="utf-8"?>
<a:theme xmlns:a="http://schemas.openxmlformats.org/drawingml/2006/main" name="Northwestern Medicine High Brand">
  <a:themeElements>
    <a:clrScheme name="Custom 1">
      <a:dk1>
        <a:srgbClr val="54585A"/>
      </a:dk1>
      <a:lt1>
        <a:sysClr val="window" lastClr="FFFFFF"/>
      </a:lt1>
      <a:dk2>
        <a:srgbClr val="61468B"/>
      </a:dk2>
      <a:lt2>
        <a:srgbClr val="917EAE"/>
      </a:lt2>
      <a:accent1>
        <a:srgbClr val="61468B"/>
      </a:accent1>
      <a:accent2>
        <a:srgbClr val="B1ACCE"/>
      </a:accent2>
      <a:accent3>
        <a:srgbClr val="00A144"/>
      </a:accent3>
      <a:accent4>
        <a:srgbClr val="CFD641"/>
      </a:accent4>
      <a:accent5>
        <a:srgbClr val="DF6426"/>
      </a:accent5>
      <a:accent6>
        <a:srgbClr val="EDAC1A"/>
      </a:accent6>
      <a:hlink>
        <a:srgbClr val="B1ACCE"/>
      </a:hlink>
      <a:folHlink>
        <a:srgbClr val="A9AB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spcBef>
            <a:spcPts val="600"/>
          </a:spcBef>
          <a:defRPr sz="1850" spc="-5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17835</TotalTime>
  <Words>1902</Words>
  <Application>Microsoft Macintosh PowerPoint</Application>
  <PresentationFormat>On-screen Show (4:3)</PresentationFormat>
  <Paragraphs>338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</vt:lpstr>
      <vt:lpstr>Symbol</vt:lpstr>
      <vt:lpstr>Wingdings</vt:lpstr>
      <vt:lpstr>Northwestern Medicine High Brand</vt:lpstr>
      <vt:lpstr>R Studio Overview  R Refresher July 17, 2018  Matt Carson Head, Digital Systems Department Galter Health Sciences Library </vt:lpstr>
      <vt:lpstr>Basic Questions</vt:lpstr>
      <vt:lpstr>Main Components</vt:lpstr>
      <vt:lpstr>Mac vs PC Keys in Shortcuts</vt:lpstr>
      <vt:lpstr>Console Pane</vt:lpstr>
      <vt:lpstr>Source Pane</vt:lpstr>
      <vt:lpstr>Source Pane (cont.)</vt:lpstr>
      <vt:lpstr>Running Code in the Source Pane</vt:lpstr>
      <vt:lpstr>Environment Pane</vt:lpstr>
      <vt:lpstr>Environment Pane (cont.)</vt:lpstr>
      <vt:lpstr>The View() Funtion</vt:lpstr>
      <vt:lpstr>Environment Pane (History Tab)</vt:lpstr>
      <vt:lpstr>Environment Pane (History Tab)</vt:lpstr>
      <vt:lpstr>Files Pane</vt:lpstr>
      <vt:lpstr>Files Tab</vt:lpstr>
      <vt:lpstr>Plots Tab</vt:lpstr>
      <vt:lpstr>Packages Tab</vt:lpstr>
      <vt:lpstr>Help Tab</vt:lpstr>
      <vt:lpstr>Viewer Tab</vt:lpstr>
      <vt:lpstr> Coding in the Source Pane</vt:lpstr>
      <vt:lpstr> Code Snippets</vt:lpstr>
      <vt:lpstr> Other Useful Features</vt:lpstr>
      <vt:lpstr> Other Useful Features (cont.)</vt:lpstr>
      <vt:lpstr>R Studio Projects</vt:lpstr>
    </vt:vector>
  </TitlesOfParts>
  <Company>Microsoft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Medicine</dc:title>
  <dc:creator>Landor Associates Chicago</dc:creator>
  <cp:lastModifiedBy>Microsoft Office User</cp:lastModifiedBy>
  <cp:revision>769</cp:revision>
  <cp:lastPrinted>2017-03-28T20:22:04Z</cp:lastPrinted>
  <dcterms:created xsi:type="dcterms:W3CDTF">2013-10-23T14:57:36Z</dcterms:created>
  <dcterms:modified xsi:type="dcterms:W3CDTF">2018-07-12T16:15:41Z</dcterms:modified>
</cp:coreProperties>
</file>